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3" r:id="rId1"/>
  </p:sldMasterIdLst>
  <p:notesMasterIdLst>
    <p:notesMasterId r:id="rId6"/>
  </p:notesMasterIdLst>
  <p:sldIdLst>
    <p:sldId id="265" r:id="rId2"/>
    <p:sldId id="263" r:id="rId3"/>
    <p:sldId id="262" r:id="rId4"/>
    <p:sldId id="264" r:id="rId5"/>
  </p:sldIdLst>
  <p:sldSz cx="9144000" cy="6858000" type="screen4x3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140"/>
  </p:normalViewPr>
  <p:slideViewPr>
    <p:cSldViewPr snapToGrid="0" snapToObjects="1">
      <p:cViewPr varScale="1">
        <p:scale>
          <a:sx n="120" d="100"/>
          <a:sy n="120" d="100"/>
        </p:scale>
        <p:origin x="166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055"/>
          </a:xfrm>
          <a:prstGeom prst="rect">
            <a:avLst/>
          </a:prstGeom>
        </p:spPr>
        <p:txBody>
          <a:bodyPr vert="horz" lIns="95890" tIns="47945" rIns="95890" bIns="47945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8055"/>
          </a:xfrm>
          <a:prstGeom prst="rect">
            <a:avLst/>
          </a:prstGeom>
        </p:spPr>
        <p:txBody>
          <a:bodyPr vert="horz" lIns="95890" tIns="47945" rIns="95890" bIns="47945" rtlCol="0"/>
          <a:lstStyle>
            <a:lvl1pPr algn="r">
              <a:defRPr sz="1200"/>
            </a:lvl1pPr>
          </a:lstStyle>
          <a:p>
            <a:fld id="{3A95F1D4-019F-064C-8AB2-4926019F2CAB}" type="datetimeFigureOut">
              <a:rPr lang="fi-FI" smtClean="0"/>
              <a:t>11.9.2024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90" tIns="47945" rIns="95890" bIns="47945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777195"/>
            <a:ext cx="5486400" cy="3908614"/>
          </a:xfrm>
          <a:prstGeom prst="rect">
            <a:avLst/>
          </a:prstGeom>
        </p:spPr>
        <p:txBody>
          <a:bodyPr vert="horz" lIns="95890" tIns="47945" rIns="95890" bIns="47945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5890" tIns="47945" rIns="95890" bIns="47945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5890" tIns="47945" rIns="95890" bIns="47945" rtlCol="0" anchor="b"/>
          <a:lstStyle>
            <a:lvl1pPr algn="r">
              <a:defRPr sz="1200"/>
            </a:lvl1pPr>
          </a:lstStyle>
          <a:p>
            <a:fld id="{7BE60F66-0095-C445-A27F-7C149AD16EE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8FE7-9526-4E73-AD6D-1A240ACF9B51}" type="datetime1">
              <a:rPr lang="fi-FI" smtClean="0"/>
              <a:t>11.9.2024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7DDD-A949-42C6-83BD-4F69364374EF}" type="datetime1">
              <a:rPr lang="fi-FI" smtClean="0"/>
              <a:t>11.9.2024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DD0-1CF7-4428-B60C-36A17FDCECD2}" type="datetime1">
              <a:rPr lang="fi-FI" smtClean="0"/>
              <a:t>11.9.2024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516F0-5278-4441-B2FD-1B295DA769B5}" type="datetime1">
              <a:rPr lang="fi-FI" smtClean="0"/>
              <a:t>11.9.2024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9D16E-3509-4E4B-90CE-08045131A498}" type="datetime1">
              <a:rPr lang="fi-FI" smtClean="0"/>
              <a:t>11.9.2024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5BF6-A3E3-4300-B7C9-704B62725F65}" type="datetime1">
              <a:rPr lang="fi-FI" smtClean="0"/>
              <a:t>11.9.2024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E8AC-B3C6-4565-8436-A853839D9ABC}" type="datetime1">
              <a:rPr lang="fi-FI" smtClean="0"/>
              <a:t>11.9.2024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2CB4-FD3D-4536-BA61-F1CEFAB15759}" type="datetime1">
              <a:rPr lang="fi-FI" smtClean="0"/>
              <a:t>11.9.2024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C7DB-12B6-46FF-93F1-0A643BADDA35}" type="datetime1">
              <a:rPr lang="fi-FI" smtClean="0"/>
              <a:t>11.9.2024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4BF2-C3AF-471D-9020-7619E45D6A6D}" type="datetime1">
              <a:rPr lang="fi-FI" smtClean="0"/>
              <a:t>11.9.2024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DCB1134-6690-4CCA-BFF0-DCD1D526AF26}" type="datetime1">
              <a:rPr lang="fi-FI" smtClean="0"/>
              <a:t>11.9.2024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BABF41A-E9B3-4A78-9556-17158C0B7C34}" type="datetime1">
              <a:rPr lang="fi-FI" smtClean="0"/>
              <a:t>11.9.2024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69" y="5781129"/>
            <a:ext cx="2307266" cy="138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BA822A-0E34-4019-8EA1-076160445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Yhdessä kiusaamista ehkäisemässä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7D65255-545A-48BF-9F61-4359B780DB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Ruununmyllyn koulu</a:t>
            </a:r>
          </a:p>
          <a:p>
            <a:endParaRPr lang="fi-FI" dirty="0"/>
          </a:p>
          <a:p>
            <a:r>
              <a:rPr lang="fi-FI" sz="1400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248064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2815D3-80B9-4742-803E-734B59FE8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Ennaltaehkäisevä toiminta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A043BC-28EC-4B96-90D8-6B5B9205E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400" dirty="0"/>
              <a:t>Ohjaamme, neuvomme ja autamme oppilaita hyviin tapoihin ja toistemme kunnioittamiseen koulupäivien aikana</a:t>
            </a:r>
          </a:p>
          <a:p>
            <a:pPr marL="0" indent="0">
              <a:buNone/>
            </a:pPr>
            <a:endParaRPr lang="fi-FI" sz="1400" dirty="0"/>
          </a:p>
          <a:p>
            <a:r>
              <a:rPr lang="fi-FI" sz="1400" dirty="0"/>
              <a:t>Koulumme Toimintamallit tutuiksi</a:t>
            </a:r>
          </a:p>
          <a:p>
            <a:pPr lvl="1"/>
            <a:r>
              <a:rPr lang="fi-FI" sz="1400" dirty="0"/>
              <a:t>Kerromme oppilaille, mitä ja miten teemme</a:t>
            </a:r>
          </a:p>
          <a:p>
            <a:pPr marL="457200" lvl="1" indent="0">
              <a:buNone/>
            </a:pPr>
            <a:endParaRPr lang="fi-FI" sz="1400" dirty="0"/>
          </a:p>
          <a:p>
            <a:r>
              <a:rPr lang="fi-FI" sz="1400" dirty="0" err="1"/>
              <a:t>KiVa</a:t>
            </a:r>
            <a:r>
              <a:rPr lang="fi-FI" sz="1400" dirty="0"/>
              <a:t>-kiertue </a:t>
            </a:r>
          </a:p>
          <a:p>
            <a:pPr lvl="1"/>
            <a:r>
              <a:rPr lang="fi-FI" sz="1400" b="0" i="0" dirty="0" err="1">
                <a:effectLst/>
              </a:rPr>
              <a:t>KiVa</a:t>
            </a:r>
            <a:r>
              <a:rPr lang="fi-FI" sz="1400" b="0" i="0" dirty="0">
                <a:effectLst/>
              </a:rPr>
              <a:t> Koulu® on Turun yliopistossa kehitetty kiusaamisen vastainen toimenpideohjelma – tutkimusten mukaan yksi toimivimmista. Ohjelman tavoitteina ovat kiusaamisen ehkäiseminen, tehokas puuttuminen kiusaamistilanteisiin ja jatkuva seuranta.</a:t>
            </a:r>
            <a:endParaRPr lang="fi-FI" sz="1400" dirty="0"/>
          </a:p>
          <a:p>
            <a:pPr lvl="1"/>
            <a:r>
              <a:rPr lang="fi-FI" sz="1400" dirty="0" err="1"/>
              <a:t>KiVa</a:t>
            </a:r>
            <a:r>
              <a:rPr lang="fi-FI" sz="1400" dirty="0"/>
              <a:t>-oppilaskysely &amp; </a:t>
            </a:r>
            <a:r>
              <a:rPr lang="fi-FI" sz="1400" dirty="0" err="1"/>
              <a:t>KiVa</a:t>
            </a:r>
            <a:r>
              <a:rPr lang="fi-FI" sz="1400" dirty="0"/>
              <a:t>-henkilökuntakysely kevätlukukauden aikana</a:t>
            </a:r>
          </a:p>
          <a:p>
            <a:pPr marL="457200" lvl="1" indent="0">
              <a:buNone/>
            </a:pPr>
            <a:endParaRPr lang="fi-FI" sz="1400" dirty="0"/>
          </a:p>
          <a:p>
            <a:r>
              <a:rPr lang="fi-FI" sz="1400" dirty="0"/>
              <a:t>Tunnetaito-, sosiaaliset taidot- ja vuorovaikutustunnit </a:t>
            </a:r>
          </a:p>
          <a:p>
            <a:pPr lvl="1"/>
            <a:r>
              <a:rPr lang="fi-FI" sz="1400" dirty="0"/>
              <a:t>Tunne- ja vuorovaikutustaitoja kouluvuoteen (Hyvän arjen ainekset-lehti)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5DB988-0B58-4AF8-A944-D97608076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516F0-5278-4441-B2FD-1B295DA769B5}" type="datetime1">
              <a:rPr lang="fi-FI" smtClean="0"/>
              <a:t>11.9.2024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9FEBB3-41F6-4B2B-B01A-4B8522D5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8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940BA4-03BB-426C-90C4-8D4FFFC5E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Puuttuminen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02F744-DDFB-4189-A5E0-C3AF0D6DB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Kerro luokan opettajalle tai muulle koulun aikuiselle</a:t>
            </a:r>
          </a:p>
          <a:p>
            <a:pPr lvl="1"/>
            <a:r>
              <a:rPr lang="fi-FI" sz="2000" dirty="0"/>
              <a:t>Koulun aikuiset selvittävät</a:t>
            </a:r>
          </a:p>
          <a:p>
            <a:pPr lvl="1"/>
            <a:r>
              <a:rPr lang="fi-FI" sz="2000" dirty="0"/>
              <a:t>Tiedotetaan (soitto, viesti) huoltajia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 err="1"/>
              <a:t>KiVa</a:t>
            </a:r>
            <a:r>
              <a:rPr lang="fi-FI" sz="2000" dirty="0"/>
              <a:t>-tiimi</a:t>
            </a:r>
          </a:p>
          <a:p>
            <a:pPr lvl="1"/>
            <a:r>
              <a:rPr lang="fi-FI" sz="2000" dirty="0" err="1"/>
              <a:t>KiVa</a:t>
            </a:r>
            <a:r>
              <a:rPr lang="fi-FI" sz="2000" dirty="0"/>
              <a:t>-tiimi selvittää prosessin mukaisesti </a:t>
            </a:r>
          </a:p>
          <a:p>
            <a:pPr lvl="2"/>
            <a:r>
              <a:rPr lang="fi-FI" sz="1600" dirty="0"/>
              <a:t>prosessi on kuvattuna seuraavassa diassa</a:t>
            </a:r>
            <a:endParaRPr lang="fi-FI" dirty="0"/>
          </a:p>
          <a:p>
            <a:pPr marL="914400" lvl="2" indent="0">
              <a:buNone/>
            </a:pPr>
            <a:endParaRPr lang="fi-FI" dirty="0"/>
          </a:p>
          <a:p>
            <a:r>
              <a:rPr lang="fi-FI" sz="2000" dirty="0"/>
              <a:t>Mahdolliset kasvatuskeskustelut ja kurinpidolliset toimet</a:t>
            </a:r>
          </a:p>
          <a:p>
            <a:pPr lvl="1"/>
            <a:r>
              <a:rPr lang="fi-FI" sz="1600" dirty="0"/>
              <a:t>Noudatamme Hämeenlinnan kaupungin perusopetuksen suunnitelmaa kasvatuskeskusteluiden ja kurinpidollisten toimien käytöstä</a:t>
            </a:r>
          </a:p>
          <a:p>
            <a:pPr lvl="1"/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6E192C-09FE-4EA9-A4A6-B4F20381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516F0-5278-4441-B2FD-1B295DA769B5}" type="datetime1">
              <a:rPr lang="fi-FI" smtClean="0"/>
              <a:t>11.9.2024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C6DFBD-ED65-4914-A39F-5E7A97CC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588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2428E3-43B3-447E-96DB-359FA3699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KiVa</a:t>
            </a:r>
            <a:r>
              <a:rPr lang="fi-FI" dirty="0"/>
              <a:t> Koulu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7AFE55-9508-4346-8DCB-E157FA0A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Kiusaamiseen puuttuminen/ </a:t>
            </a:r>
            <a:r>
              <a:rPr lang="fi-FI" sz="4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KiVa</a:t>
            </a:r>
            <a:r>
              <a:rPr lang="fi-FI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-tiimi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tieto kiusaamisesta koululle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tiedon saanut aikuinen kirjaa Seulontalomakkeen (tiimi miettii, onko tiimin hoidettava asia)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-&gt; jos systemaattinen kiusaaminen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fi-FI" sz="48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iimi tapaa kiusatun oppilaan kanssa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2 .</a:t>
            </a:r>
            <a:r>
              <a:rPr lang="fi-FI" sz="48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eskustelut kiusaamiseen osallistuneen oppilaan/oppilaiden kanssa yksitellen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3 .</a:t>
            </a:r>
            <a:r>
              <a:rPr lang="fi-FI" sz="48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eskustelu kiusaamiseen osallistuneiden oppilaiden kanssa ryhmänä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fi-FI" sz="4800" dirty="0"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uoltajille </a:t>
            </a:r>
            <a:r>
              <a:rPr lang="fi-FI" sz="48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ilmassa tieto </a:t>
            </a:r>
            <a:r>
              <a:rPr lang="fi-FI" sz="4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KiVa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-tiimin keskustelusta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fi-FI" sz="4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eurantakeskustelu kiusatun kanssa “Onko tilanne muuttunut?”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fi-FI" sz="4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eurantakeskustelu kiusaajien kanssa “Miten varmistumme, ettei kiusaamista enää tapahdu?” Kiusattu voi halutessaan olla mukana.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fi-FI" sz="4800" dirty="0"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 tilanne ei ole muuttunut, niin vanhemmat mukaan keskusteluun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Lisäksi jatkotoimina rehtori ja/tai oppilashuoltotyöntekijä mukaan selvittelyyn tai yksilökohtainen </a:t>
            </a:r>
            <a:r>
              <a:rPr lang="fi-FI" sz="4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ohr</a:t>
            </a:r>
            <a:r>
              <a:rPr lang="fi-FI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 Ankkuri tai muut Lapsiperheiden palvelut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408D41-72FE-44F4-9342-DBB734BCD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516F0-5278-4441-B2FD-1B295DA769B5}" type="datetime1">
              <a:rPr lang="fi-FI" smtClean="0"/>
              <a:t>11.9.2024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045A6D-0A72-45ED-8C82-6DF140A27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809762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Hämeenlinna">
      <a:dk1>
        <a:sysClr val="windowText" lastClr="000000"/>
      </a:dk1>
      <a:lt1>
        <a:sysClr val="window" lastClr="FFFFFF"/>
      </a:lt1>
      <a:dk2>
        <a:srgbClr val="1E3250"/>
      </a:dk2>
      <a:lt2>
        <a:srgbClr val="FFFFFF"/>
      </a:lt2>
      <a:accent1>
        <a:srgbClr val="1E3250"/>
      </a:accent1>
      <a:accent2>
        <a:srgbClr val="F77A52"/>
      </a:accent2>
      <a:accent3>
        <a:srgbClr val="FFFF9D"/>
      </a:accent3>
      <a:accent4>
        <a:srgbClr val="E1D7BA"/>
      </a:accent4>
      <a:accent5>
        <a:srgbClr val="FFFFFF"/>
      </a:accent5>
      <a:accent6>
        <a:srgbClr val="FFFFFF"/>
      </a:accent6>
      <a:hlink>
        <a:srgbClr val="1E3250"/>
      </a:hlink>
      <a:folHlink>
        <a:srgbClr val="1E3250"/>
      </a:folHlink>
    </a:clrScheme>
    <a:fontScheme name="Hämeenlinna">
      <a:majorFont>
        <a:latin typeface="Calibri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4503</TotalTime>
  <Words>252</Words>
  <Application>Microsoft Office PowerPoint</Application>
  <PresentationFormat>Näytössä katseltava diaesitys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Georgia</vt:lpstr>
      <vt:lpstr>Mukautettu suunnittelumalli</vt:lpstr>
      <vt:lpstr>Yhdessä kiusaamista ehkäisemässä</vt:lpstr>
      <vt:lpstr>Ennaltaehkäisevä toiminta</vt:lpstr>
      <vt:lpstr>Puuttuminen</vt:lpstr>
      <vt:lpstr>KiVa Koulu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Lindfors Maija</dc:creator>
  <cp:lastModifiedBy>Hannula Kristiina</cp:lastModifiedBy>
  <cp:revision>207</cp:revision>
  <cp:lastPrinted>2023-12-20T05:10:16Z</cp:lastPrinted>
  <dcterms:created xsi:type="dcterms:W3CDTF">2015-12-16T13:39:40Z</dcterms:created>
  <dcterms:modified xsi:type="dcterms:W3CDTF">2024-09-11T08:57:23Z</dcterms:modified>
</cp:coreProperties>
</file>